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8288000" cy="10287000"/>
  <p:notesSz cx="6858000" cy="9144000"/>
  <p:embeddedFontLst>
    <p:embeddedFont>
      <p:font typeface="Horizon" panose="020B0604020202020204" charset="0"/>
      <p:regular r:id="rId13"/>
    </p:embeddedFont>
    <p:embeddedFont>
      <p:font typeface="Space Mono" panose="020B0604020202020204" charset="0"/>
      <p:regular r:id="rId14"/>
    </p:embeddedFont>
    <p:embeddedFont>
      <p:font typeface="Space Mono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2438358" y="0"/>
            <a:ext cx="5849642" cy="4687026"/>
          </a:xfrm>
          <a:custGeom>
            <a:avLst/>
            <a:gdLst/>
            <a:ahLst/>
            <a:cxnLst/>
            <a:rect l="l" t="t" r="r" b="b"/>
            <a:pathLst>
              <a:path w="5849642" h="4687026">
                <a:moveTo>
                  <a:pt x="0" y="0"/>
                </a:moveTo>
                <a:lnTo>
                  <a:pt x="5849642" y="0"/>
                </a:lnTo>
                <a:lnTo>
                  <a:pt x="5849642" y="4687026"/>
                </a:lnTo>
                <a:lnTo>
                  <a:pt x="0" y="4687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581308" y="581308"/>
            <a:ext cx="5849642" cy="4687026"/>
          </a:xfrm>
          <a:custGeom>
            <a:avLst/>
            <a:gdLst/>
            <a:ahLst/>
            <a:cxnLst/>
            <a:rect l="l" t="t" r="r" b="b"/>
            <a:pathLst>
              <a:path w="5849642" h="4687026">
                <a:moveTo>
                  <a:pt x="0" y="0"/>
                </a:moveTo>
                <a:lnTo>
                  <a:pt x="5849642" y="0"/>
                </a:lnTo>
                <a:lnTo>
                  <a:pt x="5849642" y="4687026"/>
                </a:lnTo>
                <a:lnTo>
                  <a:pt x="0" y="4687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713635" y="4487545"/>
            <a:ext cx="10860730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800" spc="-374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DataFest  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13635" y="5431790"/>
            <a:ext cx="1086073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Statistical Analysis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63394" y="971550"/>
            <a:ext cx="4361213" cy="521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Animal Scientists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46333" y="7565328"/>
            <a:ext cx="219533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Presented By: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670401" y="8035328"/>
            <a:ext cx="8947198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Gwendolyn Overholt, Khadicha Nurakhmedova, Rachel Hanenkratt, Anthony Gandolfo </a:t>
            </a:r>
          </a:p>
          <a:p>
            <a:pPr algn="just">
              <a:lnSpc>
                <a:spcPts val="2800"/>
              </a:lnSpc>
            </a:pPr>
            <a:endParaRPr lang="en-US" sz="2000" b="1">
              <a:solidFill>
                <a:srgbClr val="FFFFFF"/>
              </a:solidFill>
              <a:latin typeface="Space Mono Bold"/>
              <a:ea typeface="Space Mono Bold"/>
              <a:cs typeface="Space Mono Bold"/>
              <a:sym typeface="Space Mono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73677" y="658864"/>
            <a:ext cx="369836" cy="36983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00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2597" y="658864"/>
            <a:ext cx="369836" cy="36983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19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7986" y="658864"/>
            <a:ext cx="369836" cy="36983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F06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0918" y="4820039"/>
            <a:ext cx="10188540" cy="3100384"/>
          </a:xfrm>
          <a:custGeom>
            <a:avLst/>
            <a:gdLst/>
            <a:ahLst/>
            <a:cxnLst/>
            <a:rect l="l" t="t" r="r" b="b"/>
            <a:pathLst>
              <a:path w="10188540" h="3100384">
                <a:moveTo>
                  <a:pt x="0" y="0"/>
                </a:moveTo>
                <a:lnTo>
                  <a:pt x="10188539" y="0"/>
                </a:lnTo>
                <a:lnTo>
                  <a:pt x="10188539" y="3100383"/>
                </a:lnTo>
                <a:lnTo>
                  <a:pt x="0" y="31003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557942" y="7530887"/>
            <a:ext cx="3561172" cy="4114800"/>
          </a:xfrm>
          <a:custGeom>
            <a:avLst/>
            <a:gdLst/>
            <a:ahLst/>
            <a:cxnLst/>
            <a:rect l="l" t="t" r="r" b="b"/>
            <a:pathLst>
              <a:path w="3561172" h="4114800">
                <a:moveTo>
                  <a:pt x="0" y="0"/>
                </a:moveTo>
                <a:lnTo>
                  <a:pt x="3561173" y="0"/>
                </a:lnTo>
                <a:lnTo>
                  <a:pt x="35611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502597" y="2430901"/>
            <a:ext cx="8493524" cy="2180004"/>
          </a:xfrm>
          <a:custGeom>
            <a:avLst/>
            <a:gdLst/>
            <a:ahLst/>
            <a:cxnLst/>
            <a:rect l="l" t="t" r="r" b="b"/>
            <a:pathLst>
              <a:path w="8493524" h="2180004">
                <a:moveTo>
                  <a:pt x="0" y="0"/>
                </a:moveTo>
                <a:lnTo>
                  <a:pt x="8493524" y="0"/>
                </a:lnTo>
                <a:lnTo>
                  <a:pt x="8493524" y="2180005"/>
                </a:lnTo>
                <a:lnTo>
                  <a:pt x="0" y="21800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5400000">
            <a:off x="-581308" y="581308"/>
            <a:ext cx="5849642" cy="4687026"/>
          </a:xfrm>
          <a:custGeom>
            <a:avLst/>
            <a:gdLst/>
            <a:ahLst/>
            <a:cxnLst/>
            <a:rect l="l" t="t" r="r" b="b"/>
            <a:pathLst>
              <a:path w="5849642" h="4687026">
                <a:moveTo>
                  <a:pt x="0" y="0"/>
                </a:moveTo>
                <a:lnTo>
                  <a:pt x="5849642" y="0"/>
                </a:lnTo>
                <a:lnTo>
                  <a:pt x="5849642" y="4687026"/>
                </a:lnTo>
                <a:lnTo>
                  <a:pt x="0" y="46870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1467400" y="0"/>
            <a:ext cx="6970228" cy="10287000"/>
          </a:xfrm>
          <a:custGeom>
            <a:avLst/>
            <a:gdLst/>
            <a:ahLst/>
            <a:cxnLst/>
            <a:rect l="l" t="t" r="r" b="b"/>
            <a:pathLst>
              <a:path w="6970228" h="10287000">
                <a:moveTo>
                  <a:pt x="0" y="0"/>
                </a:moveTo>
                <a:lnTo>
                  <a:pt x="6970228" y="0"/>
                </a:lnTo>
                <a:lnTo>
                  <a:pt x="69702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095" r="-15527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1760014" y="881882"/>
            <a:ext cx="6385001" cy="184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Intro</a:t>
            </a:r>
          </a:p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duction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38081" y="253099"/>
            <a:ext cx="6506934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Animal Scientists - Datafest 2026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1876452" y="3182060"/>
            <a:ext cx="6030191" cy="6808274"/>
            <a:chOff x="0" y="0"/>
            <a:chExt cx="1588199" cy="179312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88199" cy="1793126"/>
            </a:xfrm>
            <a:custGeom>
              <a:avLst/>
              <a:gdLst/>
              <a:ahLst/>
              <a:cxnLst/>
              <a:rect l="l" t="t" r="r" b="b"/>
              <a:pathLst>
                <a:path w="1588199" h="1793126">
                  <a:moveTo>
                    <a:pt x="65477" y="0"/>
                  </a:moveTo>
                  <a:lnTo>
                    <a:pt x="1522722" y="0"/>
                  </a:lnTo>
                  <a:cubicBezTo>
                    <a:pt x="1558884" y="0"/>
                    <a:pt x="1588199" y="29315"/>
                    <a:pt x="1588199" y="65477"/>
                  </a:cubicBezTo>
                  <a:lnTo>
                    <a:pt x="1588199" y="1727649"/>
                  </a:lnTo>
                  <a:cubicBezTo>
                    <a:pt x="1588199" y="1745014"/>
                    <a:pt x="1581300" y="1761669"/>
                    <a:pt x="1569021" y="1773948"/>
                  </a:cubicBezTo>
                  <a:cubicBezTo>
                    <a:pt x="1556742" y="1786227"/>
                    <a:pt x="1540087" y="1793126"/>
                    <a:pt x="1522722" y="1793126"/>
                  </a:cubicBezTo>
                  <a:lnTo>
                    <a:pt x="65477" y="1793126"/>
                  </a:lnTo>
                  <a:cubicBezTo>
                    <a:pt x="48111" y="1793126"/>
                    <a:pt x="31457" y="1786227"/>
                    <a:pt x="19178" y="1773948"/>
                  </a:cubicBezTo>
                  <a:cubicBezTo>
                    <a:pt x="6898" y="1761669"/>
                    <a:pt x="0" y="1745014"/>
                    <a:pt x="0" y="1727649"/>
                  </a:cubicBezTo>
                  <a:lnTo>
                    <a:pt x="0" y="65477"/>
                  </a:lnTo>
                  <a:cubicBezTo>
                    <a:pt x="0" y="48111"/>
                    <a:pt x="6898" y="31457"/>
                    <a:pt x="19178" y="19178"/>
                  </a:cubicBezTo>
                  <a:cubicBezTo>
                    <a:pt x="31457" y="6898"/>
                    <a:pt x="48111" y="0"/>
                    <a:pt x="65477" y="0"/>
                  </a:cubicBezTo>
                  <a:close/>
                </a:path>
              </a:pathLst>
            </a:custGeom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588199" cy="1840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132381" y="3654560"/>
            <a:ext cx="5518334" cy="5815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5"/>
              </a:lnSpc>
              <a:spcBef>
                <a:spcPct val="0"/>
              </a:spcBef>
            </a:pPr>
            <a:r>
              <a:rPr lang="en-US" sz="236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This statistical analysis looks at patient encounter data gathered over four years to gain information about healthcare utilization trends and the evolution of patient experiences over time.</a:t>
            </a:r>
          </a:p>
          <a:p>
            <a:pPr algn="ctr">
              <a:lnSpc>
                <a:spcPts val="3305"/>
              </a:lnSpc>
              <a:spcBef>
                <a:spcPct val="0"/>
              </a:spcBef>
            </a:pPr>
            <a:endParaRPr lang="en-US" sz="2360" b="1">
              <a:solidFill>
                <a:srgbClr val="FFFFFF"/>
              </a:solidFill>
              <a:latin typeface="Space Mono Bold"/>
              <a:ea typeface="Space Mono Bold"/>
              <a:cs typeface="Space Mono Bold"/>
              <a:sym typeface="Space Mono Bold"/>
            </a:endParaRPr>
          </a:p>
          <a:p>
            <a:pPr algn="ctr">
              <a:lnSpc>
                <a:spcPts val="3305"/>
              </a:lnSpc>
              <a:spcBef>
                <a:spcPct val="0"/>
              </a:spcBef>
            </a:pPr>
            <a:r>
              <a:rPr lang="en-US" sz="236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 This project looks at how people move through the healthcare system to find trends, gaps, and possible inefficiencies in care delivery.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2438358" y="0"/>
            <a:ext cx="5849642" cy="4687026"/>
          </a:xfrm>
          <a:custGeom>
            <a:avLst/>
            <a:gdLst/>
            <a:ahLst/>
            <a:cxnLst/>
            <a:rect l="l" t="t" r="r" b="b"/>
            <a:pathLst>
              <a:path w="5849642" h="4687026">
                <a:moveTo>
                  <a:pt x="0" y="0"/>
                </a:moveTo>
                <a:lnTo>
                  <a:pt x="5849642" y="0"/>
                </a:lnTo>
                <a:lnTo>
                  <a:pt x="5849642" y="4687026"/>
                </a:lnTo>
                <a:lnTo>
                  <a:pt x="0" y="4687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699311" y="4298406"/>
            <a:ext cx="7203161" cy="4834024"/>
            <a:chOff x="0" y="0"/>
            <a:chExt cx="2139087" cy="14355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39086" cy="1435536"/>
            </a:xfrm>
            <a:custGeom>
              <a:avLst/>
              <a:gdLst/>
              <a:ahLst/>
              <a:cxnLst/>
              <a:rect l="l" t="t" r="r" b="b"/>
              <a:pathLst>
                <a:path w="2139086" h="1435536">
                  <a:moveTo>
                    <a:pt x="473267" y="77131"/>
                  </a:moveTo>
                  <a:lnTo>
                    <a:pt x="404467" y="249131"/>
                  </a:lnTo>
                  <a:cubicBezTo>
                    <a:pt x="385834" y="295713"/>
                    <a:pt x="340719" y="326259"/>
                    <a:pt x="290548" y="326262"/>
                  </a:cubicBezTo>
                  <a:lnTo>
                    <a:pt x="122702" y="326262"/>
                  </a:lnTo>
                  <a:cubicBezTo>
                    <a:pt x="54936" y="326262"/>
                    <a:pt x="1" y="381197"/>
                    <a:pt x="0" y="448963"/>
                  </a:cubicBezTo>
                  <a:lnTo>
                    <a:pt x="0" y="1312835"/>
                  </a:lnTo>
                  <a:cubicBezTo>
                    <a:pt x="1" y="1380601"/>
                    <a:pt x="54936" y="1435536"/>
                    <a:pt x="122702" y="1435536"/>
                  </a:cubicBezTo>
                  <a:lnTo>
                    <a:pt x="2016383" y="1435536"/>
                  </a:lnTo>
                  <a:cubicBezTo>
                    <a:pt x="2084149" y="1435536"/>
                    <a:pt x="2139085" y="1380601"/>
                    <a:pt x="2139086" y="1312835"/>
                  </a:cubicBezTo>
                  <a:lnTo>
                    <a:pt x="2139086" y="122701"/>
                  </a:lnTo>
                  <a:cubicBezTo>
                    <a:pt x="2139085" y="54935"/>
                    <a:pt x="2084150" y="1"/>
                    <a:pt x="2016384" y="0"/>
                  </a:cubicBezTo>
                  <a:lnTo>
                    <a:pt x="587191" y="0"/>
                  </a:lnTo>
                  <a:cubicBezTo>
                    <a:pt x="537018" y="0"/>
                    <a:pt x="491900" y="30547"/>
                    <a:pt x="473267" y="77131"/>
                  </a:cubicBezTo>
                  <a:lnTo>
                    <a:pt x="0" y="0"/>
                  </a:lnTo>
                  <a:cubicBezTo>
                    <a:pt x="0" y="0"/>
                    <a:pt x="473267" y="77131"/>
                    <a:pt x="473267" y="77131"/>
                  </a:cubicBezTo>
                  <a:close/>
                </a:path>
              </a:pathLst>
            </a:custGeom>
            <a:blipFill>
              <a:blip r:embed="rId4"/>
              <a:stretch>
                <a:fillRect l="-363" r="-36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 rot="-2700000">
            <a:off x="1933071" y="4578484"/>
            <a:ext cx="744580" cy="744580"/>
          </a:xfrm>
          <a:custGeom>
            <a:avLst/>
            <a:gdLst/>
            <a:ahLst/>
            <a:cxnLst/>
            <a:rect l="l" t="t" r="r" b="b"/>
            <a:pathLst>
              <a:path w="744580" h="744580">
                <a:moveTo>
                  <a:pt x="0" y="0"/>
                </a:moveTo>
                <a:lnTo>
                  <a:pt x="744580" y="0"/>
                </a:lnTo>
                <a:lnTo>
                  <a:pt x="744580" y="744580"/>
                </a:lnTo>
                <a:lnTo>
                  <a:pt x="0" y="7445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9431927" y="1028700"/>
            <a:ext cx="369836" cy="369836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960848" y="1028700"/>
            <a:ext cx="369836" cy="36983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486237" y="1028700"/>
            <a:ext cx="369836" cy="36983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081087" y="2707151"/>
            <a:ext cx="6821385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Problem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616845" y="5143500"/>
            <a:ext cx="8130100" cy="3834430"/>
            <a:chOff x="0" y="0"/>
            <a:chExt cx="2141261" cy="100989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41261" cy="1009891"/>
            </a:xfrm>
            <a:custGeom>
              <a:avLst/>
              <a:gdLst/>
              <a:ahLst/>
              <a:cxnLst/>
              <a:rect l="l" t="t" r="r" b="b"/>
              <a:pathLst>
                <a:path w="2141261" h="1009891">
                  <a:moveTo>
                    <a:pt x="48565" y="0"/>
                  </a:moveTo>
                  <a:lnTo>
                    <a:pt x="2092696" y="0"/>
                  </a:lnTo>
                  <a:cubicBezTo>
                    <a:pt x="2105576" y="0"/>
                    <a:pt x="2117929" y="5117"/>
                    <a:pt x="2127037" y="14224"/>
                  </a:cubicBezTo>
                  <a:cubicBezTo>
                    <a:pt x="2136144" y="23332"/>
                    <a:pt x="2141261" y="35685"/>
                    <a:pt x="2141261" y="48565"/>
                  </a:cubicBezTo>
                  <a:lnTo>
                    <a:pt x="2141261" y="961326"/>
                  </a:lnTo>
                  <a:cubicBezTo>
                    <a:pt x="2141261" y="988148"/>
                    <a:pt x="2119518" y="1009891"/>
                    <a:pt x="2092696" y="1009891"/>
                  </a:cubicBezTo>
                  <a:lnTo>
                    <a:pt x="48565" y="1009891"/>
                  </a:lnTo>
                  <a:cubicBezTo>
                    <a:pt x="21743" y="1009891"/>
                    <a:pt x="0" y="988148"/>
                    <a:pt x="0" y="961326"/>
                  </a:cubicBezTo>
                  <a:lnTo>
                    <a:pt x="0" y="48565"/>
                  </a:lnTo>
                  <a:cubicBezTo>
                    <a:pt x="0" y="21743"/>
                    <a:pt x="21743" y="0"/>
                    <a:pt x="48565" y="0"/>
                  </a:cubicBezTo>
                  <a:close/>
                </a:path>
              </a:pathLst>
            </a:custGeom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2141261" cy="10575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616845" y="5400171"/>
            <a:ext cx="7060877" cy="3732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0229" lvl="1" indent="-270114" algn="l">
              <a:lnSpc>
                <a:spcPts val="2952"/>
              </a:lnSpc>
              <a:buFont typeface="Arial"/>
              <a:buChar char="•"/>
            </a:pPr>
            <a:r>
              <a:rPr lang="en-US" sz="2502" spc="-102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Are patients that reside farther away from the hospital less likely to return?</a:t>
            </a:r>
          </a:p>
          <a:p>
            <a:pPr algn="l">
              <a:lnSpc>
                <a:spcPts val="2952"/>
              </a:lnSpc>
            </a:pPr>
            <a:endParaRPr lang="en-US" sz="2502" spc="-102">
              <a:solidFill>
                <a:srgbClr val="FFFFFF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marL="540229" lvl="1" indent="-270114" algn="l">
              <a:lnSpc>
                <a:spcPts val="2952"/>
              </a:lnSpc>
              <a:buFont typeface="Arial"/>
              <a:buChar char="•"/>
            </a:pPr>
            <a:r>
              <a:rPr lang="en-US" sz="2502" spc="-102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Is MyChart activation associated with stronger 30-day follow-up?</a:t>
            </a:r>
          </a:p>
          <a:p>
            <a:pPr algn="l">
              <a:lnSpc>
                <a:spcPts val="2952"/>
              </a:lnSpc>
            </a:pPr>
            <a:endParaRPr lang="en-US" sz="2502" spc="-102">
              <a:solidFill>
                <a:srgbClr val="FFFFFF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marL="540229" lvl="1" indent="-270114" algn="l">
              <a:lnSpc>
                <a:spcPts val="2952"/>
              </a:lnSpc>
              <a:buFont typeface="Arial"/>
              <a:buChar char="•"/>
            </a:pPr>
            <a:r>
              <a:rPr lang="en-US" sz="2502" spc="-102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Do transportation and financial barriers add significant risk?</a:t>
            </a:r>
          </a:p>
          <a:p>
            <a:pPr algn="l">
              <a:lnSpc>
                <a:spcPts val="2952"/>
              </a:lnSpc>
            </a:pPr>
            <a:endParaRPr lang="en-US" sz="2502" spc="-102">
              <a:solidFill>
                <a:srgbClr val="FFFFFF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330684" y="3988031"/>
            <a:ext cx="4795951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Distance and Accessibility Issues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081087" y="1917037"/>
            <a:ext cx="62298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Animal Scientists - Datafest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09003" y="0"/>
            <a:ext cx="10353003" cy="10287000"/>
          </a:xfrm>
          <a:custGeom>
            <a:avLst/>
            <a:gdLst/>
            <a:ahLst/>
            <a:cxnLst/>
            <a:rect l="l" t="t" r="r" b="b"/>
            <a:pathLst>
              <a:path w="10353003" h="10287000">
                <a:moveTo>
                  <a:pt x="0" y="0"/>
                </a:moveTo>
                <a:lnTo>
                  <a:pt x="10353003" y="0"/>
                </a:lnTo>
                <a:lnTo>
                  <a:pt x="103530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233" r="-2441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01773" y="1405601"/>
            <a:ext cx="8476774" cy="3925883"/>
            <a:chOff x="0" y="0"/>
            <a:chExt cx="1222746" cy="5662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2746" cy="566296"/>
            </a:xfrm>
            <a:custGeom>
              <a:avLst/>
              <a:gdLst/>
              <a:ahLst/>
              <a:cxnLst/>
              <a:rect l="l" t="t" r="r" b="b"/>
              <a:pathLst>
                <a:path w="1222746" h="566296">
                  <a:moveTo>
                    <a:pt x="31966" y="0"/>
                  </a:moveTo>
                  <a:lnTo>
                    <a:pt x="1190781" y="0"/>
                  </a:lnTo>
                  <a:cubicBezTo>
                    <a:pt x="1199258" y="0"/>
                    <a:pt x="1207389" y="3368"/>
                    <a:pt x="1213384" y="9363"/>
                  </a:cubicBezTo>
                  <a:cubicBezTo>
                    <a:pt x="1219379" y="15357"/>
                    <a:pt x="1222746" y="23488"/>
                    <a:pt x="1222746" y="31966"/>
                  </a:cubicBezTo>
                  <a:lnTo>
                    <a:pt x="1222746" y="534330"/>
                  </a:lnTo>
                  <a:cubicBezTo>
                    <a:pt x="1222746" y="542808"/>
                    <a:pt x="1219379" y="550938"/>
                    <a:pt x="1213384" y="556933"/>
                  </a:cubicBezTo>
                  <a:cubicBezTo>
                    <a:pt x="1207389" y="562928"/>
                    <a:pt x="1199258" y="566296"/>
                    <a:pt x="1190781" y="566296"/>
                  </a:cubicBezTo>
                  <a:lnTo>
                    <a:pt x="31966" y="566296"/>
                  </a:lnTo>
                  <a:cubicBezTo>
                    <a:pt x="23488" y="566296"/>
                    <a:pt x="15357" y="562928"/>
                    <a:pt x="9363" y="556933"/>
                  </a:cubicBezTo>
                  <a:cubicBezTo>
                    <a:pt x="3368" y="550938"/>
                    <a:pt x="0" y="542808"/>
                    <a:pt x="0" y="534330"/>
                  </a:cubicBezTo>
                  <a:lnTo>
                    <a:pt x="0" y="31966"/>
                  </a:lnTo>
                  <a:cubicBezTo>
                    <a:pt x="0" y="23488"/>
                    <a:pt x="3368" y="15357"/>
                    <a:pt x="9363" y="9363"/>
                  </a:cubicBezTo>
                  <a:cubicBezTo>
                    <a:pt x="15357" y="3368"/>
                    <a:pt x="23488" y="0"/>
                    <a:pt x="31966" y="0"/>
                  </a:cubicBezTo>
                  <a:close/>
                </a:path>
              </a:pathLst>
            </a:custGeom>
            <a:blipFill>
              <a:blip r:embed="rId3"/>
              <a:stretch>
                <a:fillRect t="-1011" b="-10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rot="5400000" flipV="1">
            <a:off x="13070178" y="581308"/>
            <a:ext cx="5849642" cy="4687026"/>
          </a:xfrm>
          <a:custGeom>
            <a:avLst/>
            <a:gdLst/>
            <a:ahLst/>
            <a:cxnLst/>
            <a:rect l="l" t="t" r="r" b="b"/>
            <a:pathLst>
              <a:path w="5849642" h="4687026">
                <a:moveTo>
                  <a:pt x="0" y="4687026"/>
                </a:moveTo>
                <a:lnTo>
                  <a:pt x="5849642" y="4687026"/>
                </a:lnTo>
                <a:lnTo>
                  <a:pt x="5849642" y="0"/>
                </a:lnTo>
                <a:lnTo>
                  <a:pt x="0" y="0"/>
                </a:lnTo>
                <a:lnTo>
                  <a:pt x="0" y="4687026"/>
                </a:lnTo>
                <a:close/>
              </a:path>
            </a:pathLst>
          </a:custGeom>
          <a:blipFill>
            <a:blip r:embed="rId4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6889464" y="658864"/>
            <a:ext cx="369836" cy="36983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00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18384" y="658864"/>
            <a:ext cx="369836" cy="36983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19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943773" y="658864"/>
            <a:ext cx="369836" cy="36983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F06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4726828" y="6172200"/>
            <a:ext cx="3561172" cy="4114800"/>
          </a:xfrm>
          <a:custGeom>
            <a:avLst/>
            <a:gdLst/>
            <a:ahLst/>
            <a:cxnLst/>
            <a:rect l="l" t="t" r="r" b="b"/>
            <a:pathLst>
              <a:path w="3561172" h="4114800">
                <a:moveTo>
                  <a:pt x="0" y="0"/>
                </a:moveTo>
                <a:lnTo>
                  <a:pt x="3561172" y="0"/>
                </a:lnTo>
                <a:lnTo>
                  <a:pt x="35611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480013" y="6640009"/>
            <a:ext cx="7298534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Methods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80013" y="5988709"/>
            <a:ext cx="642246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Animal Scientists - Datafest 2026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941578" y="1191577"/>
            <a:ext cx="7419816" cy="784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Outcome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30-day follow-up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Returned within 30 days = 1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No return = 0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endParaRPr lang="en-US" sz="2400">
              <a:solidFill>
                <a:srgbClr val="00000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Key predictors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Distance bucket: &lt;5, 5–15, 15–30, 30+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MyChart status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Transportation hardship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Financial hardship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Age group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Year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endParaRPr lang="en-US" sz="2400">
              <a:solidFill>
                <a:srgbClr val="00000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Model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Logistic regression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Odds of 30-day follow-up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Adjusted pairwise contrasts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Social Determinants of Health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581308" y="581308"/>
            <a:ext cx="5849642" cy="4687026"/>
          </a:xfrm>
          <a:custGeom>
            <a:avLst/>
            <a:gdLst/>
            <a:ahLst/>
            <a:cxnLst/>
            <a:rect l="l" t="t" r="r" b="b"/>
            <a:pathLst>
              <a:path w="5849642" h="4687026">
                <a:moveTo>
                  <a:pt x="0" y="0"/>
                </a:moveTo>
                <a:lnTo>
                  <a:pt x="5849642" y="0"/>
                </a:lnTo>
                <a:lnTo>
                  <a:pt x="5849642" y="4687026"/>
                </a:lnTo>
                <a:lnTo>
                  <a:pt x="0" y="46870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949041" y="0"/>
            <a:ext cx="10353003" cy="10287000"/>
          </a:xfrm>
          <a:custGeom>
            <a:avLst/>
            <a:gdLst/>
            <a:ahLst/>
            <a:cxnLst/>
            <a:rect l="l" t="t" r="r" b="b"/>
            <a:pathLst>
              <a:path w="10353003" h="10287000">
                <a:moveTo>
                  <a:pt x="0" y="0"/>
                </a:moveTo>
                <a:lnTo>
                  <a:pt x="10353003" y="0"/>
                </a:lnTo>
                <a:lnTo>
                  <a:pt x="103530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233" r="-244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160897" y="1195996"/>
            <a:ext cx="3561172" cy="4114800"/>
          </a:xfrm>
          <a:custGeom>
            <a:avLst/>
            <a:gdLst/>
            <a:ahLst/>
            <a:cxnLst/>
            <a:rect l="l" t="t" r="r" b="b"/>
            <a:pathLst>
              <a:path w="3561172" h="4114800">
                <a:moveTo>
                  <a:pt x="0" y="0"/>
                </a:moveTo>
                <a:lnTo>
                  <a:pt x="3561172" y="0"/>
                </a:lnTo>
                <a:lnTo>
                  <a:pt x="35611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974391" y="658864"/>
            <a:ext cx="369836" cy="36983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00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3311" y="658864"/>
            <a:ext cx="369836" cy="36983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19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658864"/>
            <a:ext cx="369836" cy="36983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F06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1432568" y="4523144"/>
          <a:ext cx="6508916" cy="5519288"/>
        </p:xfrm>
        <a:graphic>
          <a:graphicData uri="http://schemas.openxmlformats.org/drawingml/2006/table">
            <a:tbl>
              <a:tblPr/>
              <a:tblGrid>
                <a:gridCol w="325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4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7077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000000"/>
                          </a:solidFill>
                          <a:latin typeface="Space Mono Bold"/>
                          <a:ea typeface="Space Mono Bold"/>
                          <a:cs typeface="Space Mono Bold"/>
                          <a:sym typeface="Space Mono Bold"/>
                        </a:rPr>
                        <a:t>Distance (mi)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000000"/>
                          </a:solidFill>
                          <a:latin typeface="Space Mono Bold"/>
                          <a:ea typeface="Space Mono Bold"/>
                          <a:cs typeface="Space Mono Bold"/>
                          <a:sym typeface="Space Mono Bold"/>
                        </a:rPr>
                        <a:t>Follow up 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790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&lt;5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20.2%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7790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5-15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20.6%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9554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15-30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19.7%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7077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30+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Space Mono"/>
                          <a:ea typeface="Space Mono"/>
                          <a:cs typeface="Space Mono"/>
                          <a:sym typeface="Space Mono"/>
                        </a:rPr>
                        <a:t>18.2%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Box 15"/>
          <p:cNvSpPr txBox="1"/>
          <p:nvPr/>
        </p:nvSpPr>
        <p:spPr>
          <a:xfrm>
            <a:off x="12298389" y="4679700"/>
            <a:ext cx="404724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endParaRPr/>
          </a:p>
        </p:txBody>
      </p:sp>
      <p:sp>
        <p:nvSpPr>
          <p:cNvPr id="16" name="TextBox 16"/>
          <p:cNvSpPr txBox="1"/>
          <p:nvPr/>
        </p:nvSpPr>
        <p:spPr>
          <a:xfrm>
            <a:off x="1503311" y="2347886"/>
            <a:ext cx="7445730" cy="184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Main Finding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16523" y="1575647"/>
            <a:ext cx="640320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Animal Scientists - Datafest 2026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859865" y="1830917"/>
            <a:ext cx="7597599" cy="320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8285" lvl="1" indent="-309142" algn="l">
              <a:lnSpc>
                <a:spcPts val="3150"/>
              </a:lnSpc>
              <a:buFont typeface="Arial"/>
              <a:buChar char="•"/>
            </a:pPr>
            <a:r>
              <a:rPr lang="en-US" sz="2863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Patients 30+ miles away had the lowest adjusted follow-up</a:t>
            </a:r>
          </a:p>
          <a:p>
            <a:pPr algn="l">
              <a:lnSpc>
                <a:spcPts val="3150"/>
              </a:lnSpc>
            </a:pPr>
            <a:endParaRPr lang="en-US" sz="2863" b="1">
              <a:solidFill>
                <a:srgbClr val="FFFFFF"/>
              </a:solidFill>
              <a:latin typeface="Space Mono Bold"/>
              <a:ea typeface="Space Mono Bold"/>
              <a:cs typeface="Space Mono Bold"/>
              <a:sym typeface="Space Mono Bold"/>
            </a:endParaRPr>
          </a:p>
          <a:p>
            <a:pPr marL="618285" lvl="1" indent="-309142" algn="l">
              <a:lnSpc>
                <a:spcPts val="3150"/>
              </a:lnSpc>
              <a:buFont typeface="Arial"/>
              <a:buChar char="•"/>
            </a:pPr>
            <a:r>
              <a:rPr lang="en-US" sz="2863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Significantly worse than every closer group</a:t>
            </a:r>
          </a:p>
          <a:p>
            <a:pPr algn="l">
              <a:lnSpc>
                <a:spcPts val="3150"/>
              </a:lnSpc>
            </a:pPr>
            <a:endParaRPr lang="en-US" sz="2863" b="1">
              <a:solidFill>
                <a:srgbClr val="FFFFFF"/>
              </a:solidFill>
              <a:latin typeface="Space Mono Bold"/>
              <a:ea typeface="Space Mono Bold"/>
              <a:cs typeface="Space Mono Bold"/>
              <a:sym typeface="Space Mono Bold"/>
            </a:endParaRPr>
          </a:p>
          <a:p>
            <a:pPr marL="618285" lvl="1" indent="-309142" algn="l">
              <a:lnSpc>
                <a:spcPts val="3150"/>
              </a:lnSpc>
              <a:buFont typeface="Arial"/>
              <a:buChar char="•"/>
            </a:pPr>
            <a:r>
              <a:rPr lang="en-US" sz="2863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Pairwise contrasts confirmed a true threshold effect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93823" y="6653406"/>
            <a:ext cx="7663641" cy="1855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6"/>
              </a:lnSpc>
              <a:spcBef>
                <a:spcPct val="0"/>
              </a:spcBef>
            </a:pPr>
            <a:r>
              <a:rPr lang="en-US" sz="3440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30+ miles = significantly lower continuity (p &lt; 0.001)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96833" y="4582383"/>
            <a:ext cx="4722429" cy="4292195"/>
            <a:chOff x="0" y="0"/>
            <a:chExt cx="1243767" cy="11304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43767" cy="1130455"/>
            </a:xfrm>
            <a:custGeom>
              <a:avLst/>
              <a:gdLst/>
              <a:ahLst/>
              <a:cxnLst/>
              <a:rect l="l" t="t" r="r" b="b"/>
              <a:pathLst>
                <a:path w="1243767" h="1130455">
                  <a:moveTo>
                    <a:pt x="83609" y="0"/>
                  </a:moveTo>
                  <a:lnTo>
                    <a:pt x="1160158" y="0"/>
                  </a:lnTo>
                  <a:cubicBezTo>
                    <a:pt x="1206334" y="0"/>
                    <a:pt x="1243767" y="37433"/>
                    <a:pt x="1243767" y="83609"/>
                  </a:cubicBezTo>
                  <a:lnTo>
                    <a:pt x="1243767" y="1046846"/>
                  </a:lnTo>
                  <a:cubicBezTo>
                    <a:pt x="1243767" y="1069020"/>
                    <a:pt x="1234959" y="1090286"/>
                    <a:pt x="1219279" y="1105966"/>
                  </a:cubicBezTo>
                  <a:cubicBezTo>
                    <a:pt x="1203599" y="1121646"/>
                    <a:pt x="1182333" y="1130455"/>
                    <a:pt x="1160158" y="1130455"/>
                  </a:cubicBezTo>
                  <a:lnTo>
                    <a:pt x="83609" y="1130455"/>
                  </a:lnTo>
                  <a:cubicBezTo>
                    <a:pt x="61435" y="1130455"/>
                    <a:pt x="40168" y="1121646"/>
                    <a:pt x="24489" y="1105966"/>
                  </a:cubicBezTo>
                  <a:cubicBezTo>
                    <a:pt x="8809" y="1090286"/>
                    <a:pt x="0" y="1069020"/>
                    <a:pt x="0" y="1046846"/>
                  </a:cubicBezTo>
                  <a:lnTo>
                    <a:pt x="0" y="83609"/>
                  </a:lnTo>
                  <a:cubicBezTo>
                    <a:pt x="0" y="61435"/>
                    <a:pt x="8809" y="40168"/>
                    <a:pt x="24489" y="24489"/>
                  </a:cubicBezTo>
                  <a:cubicBezTo>
                    <a:pt x="40168" y="8809"/>
                    <a:pt x="61435" y="0"/>
                    <a:pt x="83609" y="0"/>
                  </a:cubicBezTo>
                  <a:close/>
                </a:path>
              </a:pathLst>
            </a:custGeom>
            <a:solidFill>
              <a:srgbClr val="1F06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243767" cy="1178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782785" y="4582383"/>
            <a:ext cx="4722429" cy="4292195"/>
            <a:chOff x="0" y="0"/>
            <a:chExt cx="1243767" cy="113045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43767" cy="1130455"/>
            </a:xfrm>
            <a:custGeom>
              <a:avLst/>
              <a:gdLst/>
              <a:ahLst/>
              <a:cxnLst/>
              <a:rect l="l" t="t" r="r" b="b"/>
              <a:pathLst>
                <a:path w="1243767" h="1130455">
                  <a:moveTo>
                    <a:pt x="83609" y="0"/>
                  </a:moveTo>
                  <a:lnTo>
                    <a:pt x="1160158" y="0"/>
                  </a:lnTo>
                  <a:cubicBezTo>
                    <a:pt x="1206334" y="0"/>
                    <a:pt x="1243767" y="37433"/>
                    <a:pt x="1243767" y="83609"/>
                  </a:cubicBezTo>
                  <a:lnTo>
                    <a:pt x="1243767" y="1046846"/>
                  </a:lnTo>
                  <a:cubicBezTo>
                    <a:pt x="1243767" y="1069020"/>
                    <a:pt x="1234959" y="1090286"/>
                    <a:pt x="1219279" y="1105966"/>
                  </a:cubicBezTo>
                  <a:cubicBezTo>
                    <a:pt x="1203599" y="1121646"/>
                    <a:pt x="1182333" y="1130455"/>
                    <a:pt x="1160158" y="1130455"/>
                  </a:cubicBezTo>
                  <a:lnTo>
                    <a:pt x="83609" y="1130455"/>
                  </a:lnTo>
                  <a:cubicBezTo>
                    <a:pt x="61435" y="1130455"/>
                    <a:pt x="40168" y="1121646"/>
                    <a:pt x="24489" y="1105966"/>
                  </a:cubicBezTo>
                  <a:cubicBezTo>
                    <a:pt x="8809" y="1090286"/>
                    <a:pt x="0" y="1069020"/>
                    <a:pt x="0" y="1046846"/>
                  </a:cubicBezTo>
                  <a:lnTo>
                    <a:pt x="0" y="83609"/>
                  </a:lnTo>
                  <a:cubicBezTo>
                    <a:pt x="0" y="61435"/>
                    <a:pt x="8809" y="40168"/>
                    <a:pt x="24489" y="24489"/>
                  </a:cubicBezTo>
                  <a:cubicBezTo>
                    <a:pt x="40168" y="8809"/>
                    <a:pt x="61435" y="0"/>
                    <a:pt x="83609" y="0"/>
                  </a:cubicBezTo>
                  <a:close/>
                </a:path>
              </a:pathLst>
            </a:custGeom>
            <a:solidFill>
              <a:srgbClr val="1F06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243767" cy="1178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971940" y="4582383"/>
            <a:ext cx="4722429" cy="4292195"/>
            <a:chOff x="0" y="0"/>
            <a:chExt cx="1243767" cy="113045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43767" cy="1130455"/>
            </a:xfrm>
            <a:custGeom>
              <a:avLst/>
              <a:gdLst/>
              <a:ahLst/>
              <a:cxnLst/>
              <a:rect l="l" t="t" r="r" b="b"/>
              <a:pathLst>
                <a:path w="1243767" h="1130455">
                  <a:moveTo>
                    <a:pt x="83609" y="0"/>
                  </a:moveTo>
                  <a:lnTo>
                    <a:pt x="1160158" y="0"/>
                  </a:lnTo>
                  <a:cubicBezTo>
                    <a:pt x="1206334" y="0"/>
                    <a:pt x="1243767" y="37433"/>
                    <a:pt x="1243767" y="83609"/>
                  </a:cubicBezTo>
                  <a:lnTo>
                    <a:pt x="1243767" y="1046846"/>
                  </a:lnTo>
                  <a:cubicBezTo>
                    <a:pt x="1243767" y="1069020"/>
                    <a:pt x="1234959" y="1090286"/>
                    <a:pt x="1219279" y="1105966"/>
                  </a:cubicBezTo>
                  <a:cubicBezTo>
                    <a:pt x="1203599" y="1121646"/>
                    <a:pt x="1182333" y="1130455"/>
                    <a:pt x="1160158" y="1130455"/>
                  </a:cubicBezTo>
                  <a:lnTo>
                    <a:pt x="83609" y="1130455"/>
                  </a:lnTo>
                  <a:cubicBezTo>
                    <a:pt x="61435" y="1130455"/>
                    <a:pt x="40168" y="1121646"/>
                    <a:pt x="24489" y="1105966"/>
                  </a:cubicBezTo>
                  <a:cubicBezTo>
                    <a:pt x="8809" y="1090286"/>
                    <a:pt x="0" y="1069020"/>
                    <a:pt x="0" y="1046846"/>
                  </a:cubicBezTo>
                  <a:lnTo>
                    <a:pt x="0" y="83609"/>
                  </a:lnTo>
                  <a:cubicBezTo>
                    <a:pt x="0" y="61435"/>
                    <a:pt x="8809" y="40168"/>
                    <a:pt x="24489" y="24489"/>
                  </a:cubicBezTo>
                  <a:cubicBezTo>
                    <a:pt x="40168" y="8809"/>
                    <a:pt x="61435" y="0"/>
                    <a:pt x="83609" y="0"/>
                  </a:cubicBezTo>
                  <a:close/>
                </a:path>
              </a:pathLst>
            </a:custGeom>
            <a:solidFill>
              <a:srgbClr val="1F06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43767" cy="1178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flipH="1">
            <a:off x="12638690" y="5569095"/>
            <a:ext cx="4055679" cy="3305483"/>
          </a:xfrm>
          <a:custGeom>
            <a:avLst/>
            <a:gdLst/>
            <a:ahLst/>
            <a:cxnLst/>
            <a:rect l="l" t="t" r="r" b="b"/>
            <a:pathLst>
              <a:path w="4055679" h="3305483">
                <a:moveTo>
                  <a:pt x="4055679" y="0"/>
                </a:moveTo>
                <a:lnTo>
                  <a:pt x="0" y="0"/>
                </a:lnTo>
                <a:lnTo>
                  <a:pt x="0" y="3305483"/>
                </a:lnTo>
                <a:lnTo>
                  <a:pt x="4055679" y="3305483"/>
                </a:lnTo>
                <a:lnTo>
                  <a:pt x="4055679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 l="-859" r="-8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flipH="1">
            <a:off x="7449535" y="5569095"/>
            <a:ext cx="4055679" cy="3305483"/>
          </a:xfrm>
          <a:custGeom>
            <a:avLst/>
            <a:gdLst/>
            <a:ahLst/>
            <a:cxnLst/>
            <a:rect l="l" t="t" r="r" b="b"/>
            <a:pathLst>
              <a:path w="4055679" h="3305483">
                <a:moveTo>
                  <a:pt x="4055680" y="0"/>
                </a:moveTo>
                <a:lnTo>
                  <a:pt x="0" y="0"/>
                </a:lnTo>
                <a:lnTo>
                  <a:pt x="0" y="3305483"/>
                </a:lnTo>
                <a:lnTo>
                  <a:pt x="4055680" y="3305483"/>
                </a:lnTo>
                <a:lnTo>
                  <a:pt x="405568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 l="-859" r="-8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flipH="1">
            <a:off x="2260381" y="5569095"/>
            <a:ext cx="4055679" cy="3305483"/>
          </a:xfrm>
          <a:custGeom>
            <a:avLst/>
            <a:gdLst/>
            <a:ahLst/>
            <a:cxnLst/>
            <a:rect l="l" t="t" r="r" b="b"/>
            <a:pathLst>
              <a:path w="4055679" h="3305483">
                <a:moveTo>
                  <a:pt x="4055679" y="0"/>
                </a:moveTo>
                <a:lnTo>
                  <a:pt x="0" y="0"/>
                </a:lnTo>
                <a:lnTo>
                  <a:pt x="0" y="3305483"/>
                </a:lnTo>
                <a:lnTo>
                  <a:pt x="4055679" y="3305483"/>
                </a:lnTo>
                <a:lnTo>
                  <a:pt x="4055679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 l="-859" r="-8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028700" y="121266"/>
            <a:ext cx="3561172" cy="4114800"/>
          </a:xfrm>
          <a:custGeom>
            <a:avLst/>
            <a:gdLst/>
            <a:ahLst/>
            <a:cxnLst/>
            <a:rect l="l" t="t" r="r" b="b"/>
            <a:pathLst>
              <a:path w="3561172" h="4114800">
                <a:moveTo>
                  <a:pt x="0" y="0"/>
                </a:moveTo>
                <a:lnTo>
                  <a:pt x="3561172" y="0"/>
                </a:lnTo>
                <a:lnTo>
                  <a:pt x="35611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2809286" y="4582383"/>
            <a:ext cx="2298145" cy="2298145"/>
          </a:xfrm>
          <a:custGeom>
            <a:avLst/>
            <a:gdLst/>
            <a:ahLst/>
            <a:cxnLst/>
            <a:rect l="l" t="t" r="r" b="b"/>
            <a:pathLst>
              <a:path w="2298145" h="2298145">
                <a:moveTo>
                  <a:pt x="0" y="0"/>
                </a:moveTo>
                <a:lnTo>
                  <a:pt x="2298145" y="0"/>
                </a:lnTo>
                <a:lnTo>
                  <a:pt x="2298145" y="2298145"/>
                </a:lnTo>
                <a:lnTo>
                  <a:pt x="0" y="2298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8364818" y="4845277"/>
            <a:ext cx="1561566" cy="1561566"/>
          </a:xfrm>
          <a:custGeom>
            <a:avLst/>
            <a:gdLst/>
            <a:ahLst/>
            <a:cxnLst/>
            <a:rect l="l" t="t" r="r" b="b"/>
            <a:pathLst>
              <a:path w="1561566" h="1561566">
                <a:moveTo>
                  <a:pt x="0" y="0"/>
                </a:moveTo>
                <a:lnTo>
                  <a:pt x="1561566" y="0"/>
                </a:lnTo>
                <a:lnTo>
                  <a:pt x="1561566" y="1561565"/>
                </a:lnTo>
                <a:lnTo>
                  <a:pt x="0" y="15615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3029315" y="5001305"/>
            <a:ext cx="2607679" cy="1460300"/>
          </a:xfrm>
          <a:custGeom>
            <a:avLst/>
            <a:gdLst/>
            <a:ahLst/>
            <a:cxnLst/>
            <a:rect l="l" t="t" r="r" b="b"/>
            <a:pathLst>
              <a:path w="2607679" h="1460300">
                <a:moveTo>
                  <a:pt x="0" y="0"/>
                </a:moveTo>
                <a:lnTo>
                  <a:pt x="2607679" y="0"/>
                </a:lnTo>
                <a:lnTo>
                  <a:pt x="2607679" y="1460301"/>
                </a:lnTo>
                <a:lnTo>
                  <a:pt x="0" y="14603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921185" y="6660169"/>
            <a:ext cx="4062450" cy="3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Transportation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954846" y="1971263"/>
            <a:ext cx="10378309" cy="184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800" spc="-374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Other Determinants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46691" y="7174212"/>
            <a:ext cx="2611438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11% lower odds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 OR = 0.89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 p &lt; 0.001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112775" y="6491587"/>
            <a:ext cx="4062450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MyChart  Pending Activation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119545" y="7336137"/>
            <a:ext cx="4055679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15% lower odds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 OR ≈ 0.85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 p &lt; 0.001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133865" y="6652281"/>
            <a:ext cx="4398579" cy="3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Financial Hardship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305315" y="7336137"/>
            <a:ext cx="4055679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9% higher odds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 OR = 1.09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 p &lt; 0.001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2438358" y="0"/>
            <a:ext cx="5849642" cy="4687026"/>
          </a:xfrm>
          <a:custGeom>
            <a:avLst/>
            <a:gdLst/>
            <a:ahLst/>
            <a:cxnLst/>
            <a:rect l="l" t="t" r="r" b="b"/>
            <a:pathLst>
              <a:path w="5849642" h="4687026">
                <a:moveTo>
                  <a:pt x="0" y="0"/>
                </a:moveTo>
                <a:lnTo>
                  <a:pt x="5849642" y="0"/>
                </a:lnTo>
                <a:lnTo>
                  <a:pt x="5849642" y="4687026"/>
                </a:lnTo>
                <a:lnTo>
                  <a:pt x="0" y="4687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9431927" y="1028700"/>
            <a:ext cx="369836" cy="36983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960848" y="1028700"/>
            <a:ext cx="369836" cy="369836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486237" y="1028700"/>
            <a:ext cx="369836" cy="36983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81087" y="2707151"/>
            <a:ext cx="8922611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Conclusions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40496" y="5057666"/>
            <a:ext cx="6654660" cy="261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The greatest barriers to patient’s returning to the hospital for follow-up care are distance, lack of transportation, and disengagement with Mychart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81087" y="1917037"/>
            <a:ext cx="640514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Animal Scientists - Datafest 2026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90007" y="4422122"/>
            <a:ext cx="6405149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Interpretations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042354" y="4422122"/>
            <a:ext cx="6405149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FFFFFF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Recomendations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72518" y="5057666"/>
            <a:ext cx="6654660" cy="348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Pre-scheduling next appointments before discharging patient</a:t>
            </a:r>
          </a:p>
          <a:p>
            <a:pPr marL="539748" lvl="1" indent="-269874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Digital engagement with patients after discharge to encourage activating Mychart</a:t>
            </a:r>
          </a:p>
          <a:p>
            <a:pPr marL="1079496" lvl="2" indent="-359832" algn="l">
              <a:lnSpc>
                <a:spcPts val="3499"/>
              </a:lnSpc>
              <a:buFont typeface="Arial"/>
              <a:buChar char="⚬"/>
            </a:pPr>
            <a:r>
              <a:rPr lang="en-US" sz="2499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especially patients 15+ miles away</a:t>
            </a: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1690683" y="4796446"/>
            <a:ext cx="5568617" cy="4461854"/>
          </a:xfrm>
          <a:custGeom>
            <a:avLst/>
            <a:gdLst/>
            <a:ahLst/>
            <a:cxnLst/>
            <a:rect l="l" t="t" r="r" b="b"/>
            <a:pathLst>
              <a:path w="5568617" h="4461854">
                <a:moveTo>
                  <a:pt x="5568617" y="0"/>
                </a:moveTo>
                <a:lnTo>
                  <a:pt x="0" y="0"/>
                </a:lnTo>
                <a:lnTo>
                  <a:pt x="0" y="4461854"/>
                </a:lnTo>
                <a:lnTo>
                  <a:pt x="5568617" y="4461854"/>
                </a:lnTo>
                <a:lnTo>
                  <a:pt x="5568617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227606" y="1773717"/>
            <a:ext cx="5832788" cy="6739566"/>
          </a:xfrm>
          <a:custGeom>
            <a:avLst/>
            <a:gdLst/>
            <a:ahLst/>
            <a:cxnLst/>
            <a:rect l="l" t="t" r="r" b="b"/>
            <a:pathLst>
              <a:path w="5832788" h="6739566">
                <a:moveTo>
                  <a:pt x="0" y="0"/>
                </a:moveTo>
                <a:lnTo>
                  <a:pt x="5832788" y="0"/>
                </a:lnTo>
                <a:lnTo>
                  <a:pt x="5832788" y="6739566"/>
                </a:lnTo>
                <a:lnTo>
                  <a:pt x="0" y="6739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9431927" y="353192"/>
            <a:ext cx="369836" cy="36983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60848" y="353192"/>
            <a:ext cx="369836" cy="36983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486237" y="353192"/>
            <a:ext cx="369836" cy="36983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640948" y="4237990"/>
            <a:ext cx="5006104" cy="184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00"/>
              </a:lnSpc>
              <a:spcBef>
                <a:spcPct val="0"/>
              </a:spcBef>
            </a:pPr>
            <a:r>
              <a:rPr lang="en-US" sz="6800" u="none" strike="noStrike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Thank you</a:t>
            </a: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90FD77A99749499FE6F08650861D69" ma:contentTypeVersion="8" ma:contentTypeDescription="Create a new document." ma:contentTypeScope="" ma:versionID="33f3004124e50dfabee2f76ffe4203fe">
  <xsd:schema xmlns:xsd="http://www.w3.org/2001/XMLSchema" xmlns:xs="http://www.w3.org/2001/XMLSchema" xmlns:p="http://schemas.microsoft.com/office/2006/metadata/properties" xmlns:ns3="6a9c8ed0-7a99-4b97-883c-67e57a440dd8" xmlns:ns4="07a0ff14-a4b0-47a8-bacd-242f5c9fccc2" targetNamespace="http://schemas.microsoft.com/office/2006/metadata/properties" ma:root="true" ma:fieldsID="2d78d165cd3c7396f6decbcc5c6f5027" ns3:_="" ns4:_="">
    <xsd:import namespace="6a9c8ed0-7a99-4b97-883c-67e57a440dd8"/>
    <xsd:import namespace="07a0ff14-a4b0-47a8-bacd-242f5c9fccc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c8ed0-7a99-4b97-883c-67e57a440d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a0ff14-a4b0-47a8-bacd-242f5c9fccc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c8ed0-7a99-4b97-883c-67e57a440dd8" xsi:nil="true"/>
  </documentManagement>
</p:properties>
</file>

<file path=customXml/itemProps1.xml><?xml version="1.0" encoding="utf-8"?>
<ds:datastoreItem xmlns:ds="http://schemas.openxmlformats.org/officeDocument/2006/customXml" ds:itemID="{D37EE6F3-467B-4F35-8905-CCD4606008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3194F2-18BD-4C90-8ABA-2C2CAD0B28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c8ed0-7a99-4b97-883c-67e57a440dd8"/>
    <ds:schemaRef ds:uri="07a0ff14-a4b0-47a8-bacd-242f5c9fcc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985534-CD99-42C1-A302-41C42C8074B0}">
  <ds:schemaRefs>
    <ds:schemaRef ds:uri="http://www.w3.org/XML/1998/namespace"/>
    <ds:schemaRef ds:uri="http://schemas.microsoft.com/office/infopath/2007/PartnerControls"/>
    <ds:schemaRef ds:uri="http://purl.org/dc/terms/"/>
    <ds:schemaRef ds:uri="07a0ff14-a4b0-47a8-bacd-242f5c9fccc2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6a9c8ed0-7a99-4b97-883c-67e57a440dd8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340</Words>
  <Application>Microsoft Office PowerPoint</Application>
  <PresentationFormat>Custom</PresentationFormat>
  <Paragraphs>79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DataFest 2026</dc:title>
  <cp:lastModifiedBy>Gandolfo, Anthony (MU-Student)</cp:lastModifiedBy>
  <cp:revision>3</cp:revision>
  <dcterms:created xsi:type="dcterms:W3CDTF">2006-08-16T00:00:00Z</dcterms:created>
  <dcterms:modified xsi:type="dcterms:W3CDTF">2026-04-11T21:51:46Z</dcterms:modified>
  <dc:identifier>DAHGjxBkSN0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0x0101007990FD77A99749499FE6F08650861D69</vt:lpwstr>
  </property>
</Properties>
</file>