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44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bel" panose="020B0503020204020204" pitchFamily="34" charset="0"/>
      <p:regular r:id="rId9"/>
      <p:bold r:id="rId10"/>
      <p:italic r:id="rId11"/>
      <p:boldItalic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60f37b674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60f37b674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60f37b67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60f37b67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59dbeb1b6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59dbeb1b6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60f37b67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60f37b67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59dbeb1b6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59dbeb1b6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1110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28778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501367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5091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897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65608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7338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523168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651642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74756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62913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93540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57551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2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2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  <p:sldLayoutId id="2147484463" r:id="rId12"/>
    <p:sldLayoutId id="2147484464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ZmgfSOO0PYw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Fatigue and Rugby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Amelia Coyne, Daniel Gernander, Kai Murphy, Jason Odom</a:t>
            </a:r>
            <a:endParaRPr/>
          </a:p>
        </p:txBody>
      </p:sp>
      <p:pic>
        <p:nvPicPr>
          <p:cNvPr id="1026" name="Picture 2" descr="Image result for canada rugby logo no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418" y="3624688"/>
            <a:ext cx="1126573" cy="116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Our New “Fatigue Score”</a:t>
            </a:r>
            <a:endParaRPr b="1"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tx1"/>
                </a:solidFill>
              </a:rPr>
              <a:t>Two halves of Score:</a:t>
            </a:r>
            <a:endParaRPr sz="2200" b="1" u="sng" dirty="0">
              <a:solidFill>
                <a:schemeClr val="tx1"/>
              </a:solidFill>
            </a:endParaRPr>
          </a:p>
          <a:p>
            <a:pPr marL="457200" lvl="0" indent="-368300" algn="l" rtl="0">
              <a:spcBef>
                <a:spcPts val="160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 b="1" dirty="0" smtClean="0">
                <a:solidFill>
                  <a:schemeClr val="tx1"/>
                </a:solidFill>
              </a:rPr>
              <a:t>Lifestyle </a:t>
            </a:r>
            <a:r>
              <a:rPr lang="en" sz="2200" b="1" dirty="0">
                <a:solidFill>
                  <a:schemeClr val="tx1"/>
                </a:solidFill>
              </a:rPr>
              <a:t>Variables:</a:t>
            </a:r>
            <a:r>
              <a:rPr lang="en" sz="2200" dirty="0">
                <a:solidFill>
                  <a:schemeClr val="tx1"/>
                </a:solidFill>
              </a:rPr>
              <a:t/>
            </a:r>
            <a:br>
              <a:rPr lang="en" sz="2200" dirty="0">
                <a:solidFill>
                  <a:schemeClr val="tx1"/>
                </a:solidFill>
              </a:rPr>
            </a:br>
            <a:r>
              <a:rPr lang="en" sz="2000" dirty="0">
                <a:solidFill>
                  <a:schemeClr val="tx1"/>
                </a:solidFill>
              </a:rPr>
              <a:t>-Focus Rating</a:t>
            </a:r>
            <a:br>
              <a:rPr lang="en" sz="2000" dirty="0">
                <a:solidFill>
                  <a:schemeClr val="tx1"/>
                </a:solidFill>
              </a:rPr>
            </a:br>
            <a:r>
              <a:rPr lang="en" sz="2000" dirty="0">
                <a:solidFill>
                  <a:schemeClr val="tx1"/>
                </a:solidFill>
              </a:rPr>
              <a:t>-Sleep Quality</a:t>
            </a:r>
            <a:br>
              <a:rPr lang="en" sz="2000" dirty="0">
                <a:solidFill>
                  <a:schemeClr val="tx1"/>
                </a:solidFill>
              </a:rPr>
            </a:br>
            <a:r>
              <a:rPr lang="en" sz="2000" dirty="0">
                <a:solidFill>
                  <a:schemeClr val="tx1"/>
                </a:solidFill>
              </a:rPr>
              <a:t>-Irritability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 b="1" smtClean="0">
                <a:solidFill>
                  <a:schemeClr val="tx1"/>
                </a:solidFill>
              </a:rPr>
              <a:t>Training </a:t>
            </a:r>
            <a:r>
              <a:rPr lang="en" sz="2200" b="1" dirty="0">
                <a:solidFill>
                  <a:schemeClr val="tx1"/>
                </a:solidFill>
              </a:rPr>
              <a:t>Variables:</a:t>
            </a:r>
            <a:r>
              <a:rPr lang="en" sz="2200" dirty="0">
                <a:solidFill>
                  <a:schemeClr val="tx1"/>
                </a:solidFill>
              </a:rPr>
              <a:t/>
            </a:r>
            <a:br>
              <a:rPr lang="en" sz="2200" dirty="0">
                <a:solidFill>
                  <a:schemeClr val="tx1"/>
                </a:solidFill>
              </a:rPr>
            </a:br>
            <a:r>
              <a:rPr lang="en" sz="2000" dirty="0">
                <a:solidFill>
                  <a:schemeClr val="tx1"/>
                </a:solidFill>
              </a:rPr>
              <a:t>-Daily Load</a:t>
            </a:r>
            <a:br>
              <a:rPr lang="en" sz="2000" dirty="0">
                <a:solidFill>
                  <a:schemeClr val="tx1"/>
                </a:solidFill>
              </a:rPr>
            </a:br>
            <a:r>
              <a:rPr lang="en" sz="2000" dirty="0">
                <a:solidFill>
                  <a:schemeClr val="tx1"/>
                </a:solidFill>
              </a:rPr>
              <a:t>-Acute-Chronic Ratio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 dirty="0"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4675" y="1119175"/>
            <a:ext cx="4517625" cy="32268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11700" y="4568875"/>
            <a:ext cx="7484100" cy="9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1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High Fatigue Score = More Fatigued</a:t>
            </a:r>
            <a:endParaRPr sz="2000" b="1" i="1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175" y="338925"/>
            <a:ext cx="3926400" cy="237237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4405875" y="338925"/>
            <a:ext cx="4485600" cy="1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Random </a:t>
            </a:r>
            <a:r>
              <a:rPr lang="en" sz="2400" b="1" dirty="0" smtClean="0"/>
              <a:t>Forest</a:t>
            </a:r>
            <a:endParaRPr lang="en" sz="18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A </a:t>
            </a:r>
            <a:r>
              <a:rPr lang="en" sz="1800" dirty="0"/>
              <a:t>model predicting the new fatigue score based on decision trees</a:t>
            </a:r>
            <a:endParaRPr sz="1800" dirty="0"/>
          </a:p>
        </p:txBody>
      </p:sp>
      <p:sp>
        <p:nvSpPr>
          <p:cNvPr id="73" name="Google Shape;73;p15"/>
          <p:cNvSpPr txBox="1"/>
          <p:nvPr/>
        </p:nvSpPr>
        <p:spPr>
          <a:xfrm>
            <a:off x="260175" y="2711300"/>
            <a:ext cx="4485600" cy="22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Variables of Importance: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Duration, Objective Rating, Pain, 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Wake Time, etc. 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Mean of squared residuals: </a:t>
            </a:r>
            <a:r>
              <a:rPr lang="en" sz="1800" u="sng" dirty="0"/>
              <a:t>24.32567</a:t>
            </a:r>
            <a:endParaRPr sz="1800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% Var explained (R-squared): </a:t>
            </a:r>
            <a:r>
              <a:rPr lang="en" sz="1800" u="sng" dirty="0"/>
              <a:t>39.51</a:t>
            </a:r>
            <a:endParaRPr sz="1800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OOB: </a:t>
            </a:r>
            <a:r>
              <a:rPr lang="en" sz="1800" u="sng" dirty="0"/>
              <a:t>4.932</a:t>
            </a:r>
            <a:endParaRPr sz="1800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4526" y="1859898"/>
            <a:ext cx="4066950" cy="3085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82" name="Google Shape;82;p16"/>
          <p:cNvSpPr/>
          <p:nvPr/>
        </p:nvSpPr>
        <p:spPr>
          <a:xfrm>
            <a:off x="353910" y="1863875"/>
            <a:ext cx="328500" cy="1144500"/>
          </a:xfrm>
          <a:prstGeom prst="upArrow">
            <a:avLst>
              <a:gd name="adj1" fmla="val 50000"/>
              <a:gd name="adj2" fmla="val 74702"/>
            </a:avLst>
          </a:prstGeom>
          <a:solidFill>
            <a:srgbClr val="98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ZmgfSOO0PY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07813" y="445025"/>
            <a:ext cx="7728374" cy="4347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682753"/>
            <a:ext cx="4116074" cy="357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7774" y="682754"/>
            <a:ext cx="4404526" cy="357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Conclusions</a:t>
            </a:r>
            <a:endParaRPr b="1" dirty="0"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822100" cy="382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tx1"/>
                </a:solidFill>
              </a:rPr>
              <a:t>Fatigue Score: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tx1"/>
                </a:solidFill>
              </a:rPr>
              <a:t>Useful in other contexts?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tx1"/>
                </a:solidFill>
              </a:rPr>
              <a:t>Improvements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tx1"/>
                </a:solidFill>
              </a:rPr>
              <a:t>Beginning/End Speed: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tx1"/>
                </a:solidFill>
              </a:rPr>
              <a:t>Athletic Performance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tx1"/>
                </a:solidFill>
              </a:rPr>
              <a:t>If fatigue impacts speed/endurance, how can athletes lower their fatigue? </a:t>
            </a:r>
            <a:endParaRPr sz="1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lh6.googleusercontent.com/-0GFMWEDCKZiU5c4CQYFAxSe_3U0xbI7kW7iv_1YaRIpUluPs3G7JfgrNVKn422NDdgyqEtKtKLix7LBLnOdCCGlbgtowzbx1TFKyozKy_VNb4nHPBybXfVI0EcYtgVcZwqrIF4lF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96" y="300308"/>
            <a:ext cx="5930074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C00000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34</TotalTime>
  <Words>106</Words>
  <Application>Microsoft Office PowerPoint</Application>
  <PresentationFormat>On-screen Show (16:9)</PresentationFormat>
  <Paragraphs>24</Paragraphs>
  <Slides>6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Proxima Nova</vt:lpstr>
      <vt:lpstr>Basis</vt:lpstr>
      <vt:lpstr>Fatigue and Rugby</vt:lpstr>
      <vt:lpstr>Our New “Fatigue Score”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Fatigue and Rugby</dc:title>
  <dc:creator>Odom, Jason (Guest)</dc:creator>
  <cp:lastModifiedBy>Odom, Jason (Guest)</cp:lastModifiedBy>
  <cp:revision>4</cp:revision>
  <dcterms:modified xsi:type="dcterms:W3CDTF">2019-04-06T22:05:23Z</dcterms:modified>
</cp:coreProperties>
</file>